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Mono SemiBold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MonoSemiBold-bold.fntdata"/><Relationship Id="rId16" Type="http://schemas.openxmlformats.org/officeDocument/2006/relationships/font" Target="fonts/RobotoMonoSemiBold-regular.fntdata"/><Relationship Id="rId19" Type="http://schemas.openxmlformats.org/officeDocument/2006/relationships/font" Target="fonts/RobotoMonoSemiBold-boldItalic.fntdata"/><Relationship Id="rId18" Type="http://schemas.openxmlformats.org/officeDocument/2006/relationships/font" Target="fonts/RobotoMono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80530916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80530916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80530916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80530916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542fe0ef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542fe0ef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af91ec7b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af91ec7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b058094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b058094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b058094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b058094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b058094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b05809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ac00aeba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ac00aeba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864203d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864203d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.rust-lang.org/book/" TargetMode="External"/><Relationship Id="rId4" Type="http://schemas.openxmlformats.org/officeDocument/2006/relationships/hyperlink" Target="https://developer.bitcoin.org/devguide/" TargetMode="External"/><Relationship Id="rId5" Type="http://schemas.openxmlformats.org/officeDocument/2006/relationships/hyperlink" Target="https://developer.bitcoin.org/reference/" TargetMode="External"/><Relationship Id="rId6" Type="http://schemas.openxmlformats.org/officeDocument/2006/relationships/hyperlink" Target="https://docs.gtk.org/" TargetMode="External"/><Relationship Id="rId7" Type="http://schemas.openxmlformats.org/officeDocument/2006/relationships/hyperlink" Target="https://docs.gt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31850" y="0"/>
            <a:ext cx="51435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35" name="Google Shape;135;p13"/>
          <p:cNvSpPr txBox="1"/>
          <p:nvPr>
            <p:ph idx="4294967295" type="title"/>
          </p:nvPr>
        </p:nvSpPr>
        <p:spPr>
          <a:xfrm>
            <a:off x="498675" y="207900"/>
            <a:ext cx="85131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000">
                <a:latin typeface="Roboto Mono"/>
                <a:ea typeface="Roboto Mono"/>
                <a:cs typeface="Roboto Mono"/>
                <a:sym typeface="Roboto Mono"/>
              </a:rPr>
              <a:t>Taller de Programación 1 75-42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400">
                <a:latin typeface="Roboto Mono SemiBold"/>
                <a:ea typeface="Roboto Mono SemiBold"/>
                <a:cs typeface="Roboto Mono SemiBold"/>
                <a:sym typeface="Roboto Mono SemiBold"/>
              </a:rPr>
              <a:t>Proyecto 1C23: Bitcoin</a:t>
            </a:r>
            <a:endParaRPr sz="2400"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00">
                <a:latin typeface="Roboto Mono SemiBold"/>
                <a:ea typeface="Roboto Mono SemiBold"/>
                <a:cs typeface="Roboto Mono SemiBold"/>
                <a:sym typeface="Roboto Mono SemiBold"/>
              </a:rPr>
              <a:t>Entrega Final</a:t>
            </a:r>
            <a:endParaRPr sz="2300"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100">
                <a:latin typeface="Roboto Mono SemiBold"/>
                <a:ea typeface="Roboto Mono SemiBold"/>
                <a:cs typeface="Roboto Mono SemiBold"/>
                <a:sym typeface="Roboto Mono SemiBold"/>
              </a:rPr>
              <a:t>Cátedra Deymonnaz</a:t>
            </a:r>
            <a:endParaRPr sz="210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4">
            <a:alphaModFix amt="94000"/>
          </a:blip>
          <a:stretch>
            <a:fillRect/>
          </a:stretch>
        </p:blipFill>
        <p:spPr>
          <a:xfrm>
            <a:off x="5865324" y="2048425"/>
            <a:ext cx="2808476" cy="24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498675" y="2271625"/>
            <a:ext cx="64128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Nombre del grupo: Papas Rústicas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Integrantes: 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Aschieri, Juan Pablo - 108000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Natalini, Marco - 108056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Rovira Rossel, Francisco - 107536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Stiefkens, Julián Melmer - 108111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Corrector: Martín Miletta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6591500" y="4615825"/>
            <a:ext cx="208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Facultad de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Ingeniería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UBA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272000" y="-16900"/>
            <a:ext cx="51435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65" name="Google Shape;265;p22"/>
          <p:cNvSpPr txBox="1"/>
          <p:nvPr>
            <p:ph idx="4294967295" type="title"/>
          </p:nvPr>
        </p:nvSpPr>
        <p:spPr>
          <a:xfrm>
            <a:off x="1052550" y="1886700"/>
            <a:ext cx="70389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355"/>
              <a:t>FIN</a:t>
            </a:r>
            <a:endParaRPr b="1" sz="53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4294967295" type="body"/>
          </p:nvPr>
        </p:nvSpPr>
        <p:spPr>
          <a:xfrm>
            <a:off x="781650" y="1404750"/>
            <a:ext cx="7580700" cy="30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 Mono"/>
              <a:buChar char="●"/>
            </a:pPr>
            <a:r>
              <a:rPr lang="es" sz="2300">
                <a:latin typeface="Roboto Mono"/>
                <a:ea typeface="Roboto Mono"/>
                <a:cs typeface="Roboto Mono"/>
                <a:sym typeface="Roboto Mono"/>
              </a:rPr>
              <a:t>Loading Screen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 Mono"/>
              <a:buChar char="●"/>
            </a:pPr>
            <a:r>
              <a:rPr lang="es" sz="2300">
                <a:latin typeface="Roboto Mono"/>
                <a:ea typeface="Roboto Mono"/>
                <a:cs typeface="Roboto Mono"/>
                <a:sym typeface="Roboto Mono"/>
              </a:rPr>
              <a:t>Modificaciones y </a:t>
            </a:r>
            <a:r>
              <a:rPr lang="es" sz="2300">
                <a:latin typeface="Roboto Mono"/>
                <a:ea typeface="Roboto Mono"/>
                <a:cs typeface="Roboto Mono"/>
                <a:sym typeface="Roboto Mono"/>
              </a:rPr>
              <a:t>creación</a:t>
            </a:r>
            <a:r>
              <a:rPr lang="es" sz="2300">
                <a:latin typeface="Roboto Mono"/>
                <a:ea typeface="Roboto Mono"/>
                <a:cs typeface="Roboto Mono"/>
                <a:sym typeface="Roboto Mono"/>
              </a:rPr>
              <a:t> de entidades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Roboto Mono"/>
              <a:buChar char="○"/>
            </a:pPr>
            <a:r>
              <a:rPr lang="es" sz="2300">
                <a:latin typeface="Roboto Mono"/>
                <a:ea typeface="Roboto Mono"/>
                <a:cs typeface="Roboto Mono"/>
                <a:sym typeface="Roboto Mono"/>
              </a:rPr>
              <a:t>PeerCommunicator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Roboto Mono"/>
              <a:buChar char="○"/>
            </a:pPr>
            <a:r>
              <a:rPr lang="es" sz="2300">
                <a:latin typeface="Roboto Mono"/>
                <a:ea typeface="Roboto Mono"/>
                <a:cs typeface="Roboto Mono"/>
                <a:sym typeface="Roboto Mono"/>
              </a:rPr>
              <a:t>Recibida de Bloque/Tx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Roboto Mono"/>
              <a:buChar char="○"/>
            </a:pPr>
            <a:r>
              <a:rPr lang="es" sz="2300">
                <a:latin typeface="Roboto Mono"/>
                <a:ea typeface="Roboto Mono"/>
                <a:cs typeface="Roboto Mono"/>
                <a:sym typeface="Roboto Mono"/>
              </a:rPr>
              <a:t>Nuevo Peer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Roboto Mono"/>
              <a:buChar char="○"/>
            </a:pPr>
            <a:r>
              <a:rPr lang="es" sz="2300">
                <a:latin typeface="Roboto Mono"/>
                <a:ea typeface="Roboto Mono"/>
                <a:cs typeface="Roboto Mono"/>
                <a:sym typeface="Roboto Mono"/>
              </a:rPr>
              <a:t>Envío</a:t>
            </a:r>
            <a:r>
              <a:rPr lang="es" sz="2300">
                <a:latin typeface="Roboto Mono"/>
                <a:ea typeface="Roboto Mono"/>
                <a:cs typeface="Roboto Mono"/>
                <a:sym typeface="Roboto Mono"/>
              </a:rPr>
              <a:t> de mensajes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Roboto Mono"/>
              <a:buChar char="○"/>
            </a:pPr>
            <a:r>
              <a:rPr lang="es" sz="2300">
                <a:latin typeface="Roboto Mono"/>
                <a:ea typeface="Roboto Mono"/>
                <a:cs typeface="Roboto Mono"/>
                <a:sym typeface="Roboto Mono"/>
              </a:rPr>
              <a:t>Cambios en el Config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0" y="437750"/>
            <a:ext cx="34335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 txBox="1"/>
          <p:nvPr>
            <p:ph idx="4294967295" type="title"/>
          </p:nvPr>
        </p:nvSpPr>
        <p:spPr>
          <a:xfrm>
            <a:off x="1543275" y="378800"/>
            <a:ext cx="1810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Roboto Mono"/>
                <a:ea typeface="Roboto Mono"/>
                <a:cs typeface="Roboto Mono"/>
                <a:sym typeface="Roboto Mono"/>
              </a:rPr>
              <a:t>Agenda</a:t>
            </a:r>
            <a:r>
              <a:rPr b="1" lang="es" sz="2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725" y="2894250"/>
            <a:ext cx="1688225" cy="16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/>
        </p:nvSpPr>
        <p:spPr>
          <a:xfrm>
            <a:off x="4720725" y="1750675"/>
            <a:ext cx="4076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Antes la loading screen leía las últimas líneas del log del nodo para mostrar progreso al usuario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Ahora el nodo notifica a la loading screen sobre etapas importantes en su </a:t>
            </a: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inicialización, evitando acceder a disco para compartir información de nuestro programa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1915625" y="939538"/>
            <a:ext cx="3241200" cy="53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cargo run </a:t>
            </a:r>
            <a:r>
              <a:rPr lang="e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s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node/nodo.conf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3367625" y="1529575"/>
            <a:ext cx="337200" cy="63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3000275" y="2184225"/>
            <a:ext cx="1071900" cy="6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15"/>
          <p:cNvSpPr/>
          <p:nvPr/>
        </p:nvSpPr>
        <p:spPr>
          <a:xfrm rot="10800000">
            <a:off x="1286500" y="2374875"/>
            <a:ext cx="1660800" cy="708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602025" y="3090050"/>
            <a:ext cx="1660800" cy="6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Nodo / Wallet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1286500" y="3774500"/>
            <a:ext cx="337200" cy="128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3367625" y="2879775"/>
            <a:ext cx="337200" cy="218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1665263" y="4237600"/>
            <a:ext cx="1660800" cy="241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1554575" y="4428775"/>
            <a:ext cx="18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UIRequest / UIResponse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0" y="261600"/>
            <a:ext cx="36339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 txBox="1"/>
          <p:nvPr>
            <p:ph idx="4294967295" type="title"/>
          </p:nvPr>
        </p:nvSpPr>
        <p:spPr>
          <a:xfrm>
            <a:off x="602025" y="257100"/>
            <a:ext cx="27657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Roboto Mono"/>
                <a:ea typeface="Roboto Mono"/>
                <a:cs typeface="Roboto Mono"/>
                <a:sym typeface="Roboto Mono"/>
              </a:rPr>
              <a:t>Loading Screen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/>
          <p:nvPr/>
        </p:nvSpPr>
        <p:spPr>
          <a:xfrm>
            <a:off x="4750950" y="2143975"/>
            <a:ext cx="151500" cy="1136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6079350" y="2143975"/>
            <a:ext cx="151500" cy="437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7407750" y="2143975"/>
            <a:ext cx="151500" cy="51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 rot="10800000">
            <a:off x="3774650" y="2300550"/>
            <a:ext cx="4016100" cy="1820100"/>
          </a:xfrm>
          <a:prstGeom prst="bentUpArrow">
            <a:avLst>
              <a:gd fmla="val 8034" name="adj1"/>
              <a:gd fmla="val 25000" name="adj2"/>
              <a:gd fmla="val 3431" name="adj3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0" y="437750"/>
            <a:ext cx="86751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227850" y="460850"/>
            <a:ext cx="844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Comunicación</a:t>
            </a: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del Nodo con otras estructuras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1864859" y="2594661"/>
            <a:ext cx="1549200" cy="622200"/>
          </a:xfrm>
          <a:prstGeom prst="rect">
            <a:avLst/>
          </a:prstGeom>
          <a:solidFill>
            <a:srgbClr val="B45F0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Montserrat"/>
                <a:ea typeface="Montserrat"/>
                <a:cs typeface="Montserrat"/>
                <a:sym typeface="Montserrat"/>
              </a:rPr>
              <a:t>Peer Communicator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5365400" y="2799262"/>
            <a:ext cx="2013600" cy="718800"/>
          </a:xfrm>
          <a:prstGeom prst="rect">
            <a:avLst/>
          </a:prstGeom>
          <a:solidFill>
            <a:srgbClr val="E6913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Peer Communicator Worker Manager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4572002" y="1657025"/>
            <a:ext cx="919500" cy="437700"/>
          </a:xfrm>
          <a:prstGeom prst="rect">
            <a:avLst/>
          </a:prstGeom>
          <a:solidFill>
            <a:srgbClr val="783F04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7087100" y="3946475"/>
            <a:ext cx="2013600" cy="569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New Peer Communicator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227850" y="2594640"/>
            <a:ext cx="919500" cy="622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Node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5912452" y="1657025"/>
            <a:ext cx="919500" cy="437700"/>
          </a:xfrm>
          <a:prstGeom prst="rect">
            <a:avLst/>
          </a:prstGeom>
          <a:solidFill>
            <a:srgbClr val="783F04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7252902" y="1657025"/>
            <a:ext cx="919500" cy="437700"/>
          </a:xfrm>
          <a:prstGeom prst="rect">
            <a:avLst/>
          </a:prstGeom>
          <a:solidFill>
            <a:srgbClr val="783F04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8193225" y="3290650"/>
            <a:ext cx="103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Tcp Channel</a:t>
            </a:r>
            <a:endParaRPr sz="12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1195900" y="2769850"/>
            <a:ext cx="620400" cy="27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 rot="-5400000">
            <a:off x="7332375" y="3045350"/>
            <a:ext cx="946800" cy="774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16"/>
          <p:cNvCxnSpPr>
            <a:endCxn id="176" idx="2"/>
          </p:cNvCxnSpPr>
          <p:nvPr/>
        </p:nvCxnSpPr>
        <p:spPr>
          <a:xfrm rot="10800000">
            <a:off x="8093900" y="4515875"/>
            <a:ext cx="0" cy="314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16"/>
          <p:cNvSpPr txBox="1"/>
          <p:nvPr/>
        </p:nvSpPr>
        <p:spPr>
          <a:xfrm>
            <a:off x="7087100" y="4781250"/>
            <a:ext cx="201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Incoming Connections</a:t>
            </a:r>
            <a:endParaRPr sz="12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6"/>
          <p:cNvSpPr/>
          <p:nvPr/>
        </p:nvSpPr>
        <p:spPr>
          <a:xfrm rot="10800000">
            <a:off x="438975" y="1214550"/>
            <a:ext cx="7323000" cy="1218900"/>
          </a:xfrm>
          <a:prstGeom prst="bentUpArrow">
            <a:avLst>
              <a:gd fmla="val 17108" name="adj1"/>
              <a:gd fmla="val 19203" name="adj2"/>
              <a:gd fmla="val 25000" name="adj3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4929400" y="1380900"/>
            <a:ext cx="151500" cy="221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6296450" y="1380900"/>
            <a:ext cx="151500" cy="221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7610475" y="1218725"/>
            <a:ext cx="151500" cy="369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 txBox="1"/>
          <p:nvPr/>
        </p:nvSpPr>
        <p:spPr>
          <a:xfrm>
            <a:off x="791700" y="1380900"/>
            <a:ext cx="24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Node Message Handling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6"/>
          <p:cNvSpPr/>
          <p:nvPr/>
        </p:nvSpPr>
        <p:spPr>
          <a:xfrm flipH="1" rot="10800000">
            <a:off x="2513550" y="3290650"/>
            <a:ext cx="4116900" cy="936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3032" name="adj5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4956000" y="2149450"/>
            <a:ext cx="151500" cy="221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6296450" y="2149450"/>
            <a:ext cx="151500" cy="221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636900" y="2149450"/>
            <a:ext cx="151500" cy="221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4820000" y="2551250"/>
            <a:ext cx="2699400" cy="10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4831475" y="3175125"/>
            <a:ext cx="432900" cy="10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"/>
          <p:cNvSpPr txBox="1"/>
          <p:nvPr/>
        </p:nvSpPr>
        <p:spPr>
          <a:xfrm>
            <a:off x="1118650" y="2981625"/>
            <a:ext cx="77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Message</a:t>
            </a:r>
            <a:endParaRPr sz="10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Sending</a:t>
            </a:r>
            <a:endParaRPr sz="10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4655938" y="3229000"/>
            <a:ext cx="77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Send to Workers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8" name="Google Shape;198;p16"/>
          <p:cNvCxnSpPr/>
          <p:nvPr/>
        </p:nvCxnSpPr>
        <p:spPr>
          <a:xfrm>
            <a:off x="4181550" y="1781100"/>
            <a:ext cx="3120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99" name="Google Shape;199;p16"/>
          <p:cNvSpPr txBox="1"/>
          <p:nvPr/>
        </p:nvSpPr>
        <p:spPr>
          <a:xfrm>
            <a:off x="3414038" y="1577700"/>
            <a:ext cx="77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Incoming Messages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0" name="Google Shape;200;p16"/>
          <p:cNvCxnSpPr/>
          <p:nvPr/>
        </p:nvCxnSpPr>
        <p:spPr>
          <a:xfrm>
            <a:off x="5670052" y="1781100"/>
            <a:ext cx="2253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201" name="Google Shape;201;p16"/>
          <p:cNvSpPr txBox="1"/>
          <p:nvPr/>
        </p:nvSpPr>
        <p:spPr>
          <a:xfrm>
            <a:off x="3881050" y="4299025"/>
            <a:ext cx="77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Message</a:t>
            </a:r>
            <a:endParaRPr sz="10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Sending</a:t>
            </a:r>
            <a:endParaRPr sz="10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2" name="Google Shape;202;p16"/>
          <p:cNvCxnSpPr/>
          <p:nvPr/>
        </p:nvCxnSpPr>
        <p:spPr>
          <a:xfrm>
            <a:off x="7027602" y="1781100"/>
            <a:ext cx="2253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50" y="1311346"/>
            <a:ext cx="8447101" cy="356492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/>
          <p:nvPr/>
        </p:nvSpPr>
        <p:spPr>
          <a:xfrm>
            <a:off x="0" y="437750"/>
            <a:ext cx="47217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 txBox="1"/>
          <p:nvPr/>
        </p:nvSpPr>
        <p:spPr>
          <a:xfrm>
            <a:off x="227850" y="460850"/>
            <a:ext cx="430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Recibida de Bloque/Tx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113" y="400050"/>
            <a:ext cx="389572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8"/>
          <p:cNvSpPr/>
          <p:nvPr/>
        </p:nvSpPr>
        <p:spPr>
          <a:xfrm>
            <a:off x="0" y="437750"/>
            <a:ext cx="25062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 txBox="1"/>
          <p:nvPr/>
        </p:nvSpPr>
        <p:spPr>
          <a:xfrm>
            <a:off x="227850" y="460850"/>
            <a:ext cx="216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Nuevo Peer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7" name="Google Shape;2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75" y="2996288"/>
            <a:ext cx="1832025" cy="18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7" y="1524135"/>
            <a:ext cx="8855525" cy="323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/>
          <p:nvPr/>
        </p:nvSpPr>
        <p:spPr>
          <a:xfrm>
            <a:off x="0" y="437750"/>
            <a:ext cx="33597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 txBox="1"/>
          <p:nvPr/>
        </p:nvSpPr>
        <p:spPr>
          <a:xfrm>
            <a:off x="227850" y="460850"/>
            <a:ext cx="293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Enviar Mensaje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/>
        </p:nvSpPr>
        <p:spPr>
          <a:xfrm>
            <a:off x="4109350" y="1540500"/>
            <a:ext cx="4753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Cambios enfocados a la 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conexión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por fuera de las direcciones provistas por DNS.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Conexión con más de una DNS o IP Address.</a:t>
            </a:r>
            <a:b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0" y="261600"/>
            <a:ext cx="46896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 txBox="1"/>
          <p:nvPr>
            <p:ph idx="4294967295" type="title"/>
          </p:nvPr>
        </p:nvSpPr>
        <p:spPr>
          <a:xfrm>
            <a:off x="602025" y="257100"/>
            <a:ext cx="39699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Roboto Mono"/>
                <a:ea typeface="Roboto Mono"/>
                <a:cs typeface="Roboto Mono"/>
                <a:sym typeface="Roboto Mono"/>
              </a:rPr>
              <a:t>Cambios en el Config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32" name="Google Shape;232;p20"/>
          <p:cNvGrpSpPr/>
          <p:nvPr/>
        </p:nvGrpSpPr>
        <p:grpSpPr>
          <a:xfrm>
            <a:off x="772475" y="1450150"/>
            <a:ext cx="2886775" cy="2243200"/>
            <a:chOff x="745250" y="1318575"/>
            <a:chExt cx="2886775" cy="2243200"/>
          </a:xfrm>
        </p:grpSpPr>
        <p:sp>
          <p:nvSpPr>
            <p:cNvPr id="233" name="Google Shape;233;p20"/>
            <p:cNvSpPr/>
            <p:nvPr/>
          </p:nvSpPr>
          <p:spPr>
            <a:xfrm>
              <a:off x="1773100" y="1318575"/>
              <a:ext cx="971400" cy="325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9525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Montserrat"/>
                  <a:ea typeface="Montserrat"/>
                  <a:cs typeface="Montserrat"/>
                  <a:sym typeface="Montserrat"/>
                </a:rPr>
                <a:t>Config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745250" y="1825425"/>
              <a:ext cx="1301100" cy="2580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ontserrat"/>
                  <a:ea typeface="Montserrat"/>
                  <a:cs typeface="Montserrat"/>
                  <a:sym typeface="Montserrat"/>
                </a:rPr>
                <a:t>headers_path</a:t>
              </a:r>
              <a:endParaRPr b="1"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2495925" y="3303775"/>
              <a:ext cx="1136100" cy="2580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ontserrat"/>
                  <a:ea typeface="Montserrat"/>
                  <a:cs typeface="Montserrat"/>
                  <a:sym typeface="Montserrat"/>
                </a:rPr>
                <a:t>begin_time</a:t>
              </a:r>
              <a:endParaRPr b="1"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2495925" y="2947500"/>
              <a:ext cx="1136100" cy="2580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ontserrat"/>
                  <a:ea typeface="Montserrat"/>
                  <a:cs typeface="Montserrat"/>
                  <a:sym typeface="Montserrat"/>
                </a:rPr>
                <a:t>log_path</a:t>
              </a:r>
              <a:endParaRPr b="1"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2495924" y="2586388"/>
              <a:ext cx="1136100" cy="2580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ontserrat"/>
                  <a:ea typeface="Montserrat"/>
                  <a:cs typeface="Montserrat"/>
                  <a:sym typeface="Montserrat"/>
                </a:rPr>
                <a:t>local_port</a:t>
              </a:r>
              <a:endParaRPr b="1"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2495922" y="2205900"/>
              <a:ext cx="1136100" cy="2580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ontserrat"/>
                  <a:ea typeface="Montserrat"/>
                  <a:cs typeface="Montserrat"/>
                  <a:sym typeface="Montserrat"/>
                </a:rPr>
                <a:t>local_host</a:t>
              </a:r>
              <a:endParaRPr b="1"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2495922" y="1825413"/>
              <a:ext cx="1136100" cy="2580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ontserrat"/>
                  <a:ea typeface="Montserrat"/>
                  <a:cs typeface="Montserrat"/>
                  <a:sym typeface="Montserrat"/>
                </a:rPr>
                <a:t>version</a:t>
              </a:r>
              <a:endParaRPr b="1"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40" name="Google Shape;240;p20"/>
            <p:cNvCxnSpPr>
              <a:stCxn id="239" idx="1"/>
              <a:endCxn id="238" idx="1"/>
            </p:cNvCxnSpPr>
            <p:nvPr/>
          </p:nvCxnSpPr>
          <p:spPr>
            <a:xfrm>
              <a:off x="2495922" y="1954413"/>
              <a:ext cx="600" cy="380400"/>
            </a:xfrm>
            <a:prstGeom prst="bentConnector3">
              <a:avLst>
                <a:gd fmla="val -39687528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0"/>
            <p:cNvCxnSpPr>
              <a:stCxn id="237" idx="1"/>
              <a:endCxn id="238" idx="1"/>
            </p:cNvCxnSpPr>
            <p:nvPr/>
          </p:nvCxnSpPr>
          <p:spPr>
            <a:xfrm flipH="1" rot="10800000">
              <a:off x="2495924" y="2334988"/>
              <a:ext cx="600" cy="380400"/>
            </a:xfrm>
            <a:prstGeom prst="bentConnector3">
              <a:avLst>
                <a:gd fmla="val -39687812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0"/>
            <p:cNvCxnSpPr>
              <a:stCxn id="236" idx="1"/>
              <a:endCxn id="237" idx="1"/>
            </p:cNvCxnSpPr>
            <p:nvPr/>
          </p:nvCxnSpPr>
          <p:spPr>
            <a:xfrm flipH="1" rot="10800000">
              <a:off x="2495925" y="2715300"/>
              <a:ext cx="600" cy="361200"/>
            </a:xfrm>
            <a:prstGeom prst="bentConnector3">
              <a:avLst>
                <a:gd fmla="val -39687742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0"/>
            <p:cNvCxnSpPr>
              <a:stCxn id="236" idx="1"/>
              <a:endCxn id="235" idx="1"/>
            </p:cNvCxnSpPr>
            <p:nvPr/>
          </p:nvCxnSpPr>
          <p:spPr>
            <a:xfrm>
              <a:off x="2495925" y="3076500"/>
              <a:ext cx="600" cy="356400"/>
            </a:xfrm>
            <a:prstGeom prst="bentConnector3">
              <a:avLst>
                <a:gd fmla="val -396875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0"/>
            <p:cNvCxnSpPr>
              <a:stCxn id="233" idx="2"/>
              <a:endCxn id="239" idx="1"/>
            </p:cNvCxnSpPr>
            <p:nvPr/>
          </p:nvCxnSpPr>
          <p:spPr>
            <a:xfrm flipH="1" rot="-5400000">
              <a:off x="2222350" y="1680825"/>
              <a:ext cx="309900" cy="237000"/>
            </a:xfrm>
            <a:prstGeom prst="bentConnector2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" name="Google Shape;245;p20"/>
            <p:cNvSpPr/>
            <p:nvPr/>
          </p:nvSpPr>
          <p:spPr>
            <a:xfrm>
              <a:off x="745250" y="2947500"/>
              <a:ext cx="1301100" cy="2580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ontserrat"/>
                  <a:ea typeface="Montserrat"/>
                  <a:cs typeface="Montserrat"/>
                  <a:sym typeface="Montserrat"/>
                </a:rPr>
                <a:t>dns</a:t>
              </a:r>
              <a:endParaRPr b="1"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745250" y="2586375"/>
              <a:ext cx="1301100" cy="2580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ontserrat"/>
                  <a:ea typeface="Montserrat"/>
                  <a:cs typeface="Montserrat"/>
                  <a:sym typeface="Montserrat"/>
                </a:rPr>
                <a:t>ipv6_enabled</a:t>
              </a:r>
              <a:endParaRPr b="1"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745250" y="2205900"/>
              <a:ext cx="1301100" cy="2580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ontserrat"/>
                  <a:ea typeface="Montserrat"/>
                  <a:cs typeface="Montserrat"/>
                  <a:sym typeface="Montserrat"/>
                </a:rPr>
                <a:t>blocks_path</a:t>
              </a:r>
              <a:endParaRPr b="1"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745250" y="3303775"/>
              <a:ext cx="1301100" cy="2580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latin typeface="Montserrat"/>
                  <a:ea typeface="Montserrat"/>
                  <a:cs typeface="Montserrat"/>
                  <a:sym typeface="Montserrat"/>
                </a:rPr>
                <a:t>ips</a:t>
              </a:r>
              <a:endParaRPr b="1"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49" name="Google Shape;249;p20"/>
            <p:cNvCxnSpPr>
              <a:stCxn id="233" idx="2"/>
              <a:endCxn id="234" idx="3"/>
            </p:cNvCxnSpPr>
            <p:nvPr/>
          </p:nvCxnSpPr>
          <p:spPr>
            <a:xfrm rot="5400000">
              <a:off x="1997500" y="1693275"/>
              <a:ext cx="310200" cy="212400"/>
            </a:xfrm>
            <a:prstGeom prst="bentConnector2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0"/>
            <p:cNvCxnSpPr>
              <a:stCxn id="234" idx="3"/>
              <a:endCxn id="247" idx="3"/>
            </p:cNvCxnSpPr>
            <p:nvPr/>
          </p:nvCxnSpPr>
          <p:spPr>
            <a:xfrm>
              <a:off x="2046350" y="1954425"/>
              <a:ext cx="600" cy="380400"/>
            </a:xfrm>
            <a:prstGeom prst="bentConnector3">
              <a:avLst>
                <a:gd fmla="val 33895833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0"/>
            <p:cNvCxnSpPr>
              <a:stCxn id="247" idx="3"/>
              <a:endCxn id="246" idx="3"/>
            </p:cNvCxnSpPr>
            <p:nvPr/>
          </p:nvCxnSpPr>
          <p:spPr>
            <a:xfrm>
              <a:off x="2046350" y="2334900"/>
              <a:ext cx="600" cy="380400"/>
            </a:xfrm>
            <a:prstGeom prst="bentConnector3">
              <a:avLst>
                <a:gd fmla="val 33895833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0"/>
            <p:cNvCxnSpPr>
              <a:stCxn id="246" idx="3"/>
              <a:endCxn id="245" idx="3"/>
            </p:cNvCxnSpPr>
            <p:nvPr/>
          </p:nvCxnSpPr>
          <p:spPr>
            <a:xfrm>
              <a:off x="2046350" y="2715375"/>
              <a:ext cx="600" cy="361200"/>
            </a:xfrm>
            <a:prstGeom prst="bentConnector3">
              <a:avLst>
                <a:gd fmla="val 33895828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0"/>
            <p:cNvCxnSpPr>
              <a:stCxn id="245" idx="3"/>
              <a:endCxn id="248" idx="3"/>
            </p:cNvCxnSpPr>
            <p:nvPr/>
          </p:nvCxnSpPr>
          <p:spPr>
            <a:xfrm>
              <a:off x="2046350" y="3076500"/>
              <a:ext cx="600" cy="356400"/>
            </a:xfrm>
            <a:prstGeom prst="bentConnector3">
              <a:avLst>
                <a:gd fmla="val 33895800" name="adj1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325" y="3287500"/>
            <a:ext cx="1494049" cy="149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/>
        </p:nvSpPr>
        <p:spPr>
          <a:xfrm>
            <a:off x="441225" y="390800"/>
            <a:ext cx="81690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Fuentes:</a:t>
            </a:r>
            <a:endParaRPr b="1"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Rust Book: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https://doc.rust-lang.org/book/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Core Developer Guide: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https://developer.bitcoin.org/devguide/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Core References: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https://developer.bitcoin.org/reference/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GTK Documentation: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https://docs.gtk.org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/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Programming Bitcoin, Jimmy Song, O’Reilly 2019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Herramientas de Inteligencia Artificial como ChatGPT y Phind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921313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